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7"/>
  </p:notesMasterIdLst>
  <p:handoutMasterIdLst>
    <p:handoutMasterId r:id="rId18"/>
  </p:handoutMasterIdLst>
  <p:sldIdLst>
    <p:sldId id="264" r:id="rId2"/>
    <p:sldId id="265" r:id="rId3"/>
    <p:sldId id="266" r:id="rId4"/>
    <p:sldId id="267" r:id="rId5"/>
    <p:sldId id="268" r:id="rId6"/>
    <p:sldId id="274" r:id="rId7"/>
    <p:sldId id="275" r:id="rId8"/>
    <p:sldId id="277" r:id="rId9"/>
    <p:sldId id="279" r:id="rId10"/>
    <p:sldId id="278" r:id="rId11"/>
    <p:sldId id="271" r:id="rId12"/>
    <p:sldId id="273" r:id="rId13"/>
    <p:sldId id="269" r:id="rId14"/>
    <p:sldId id="276" r:id="rId15"/>
    <p:sldId id="28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D8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234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EROSION</a:t>
            </a:r>
            <a:r>
              <a:rPr lang="en-IN" baseline="0"/>
              <a:t> - ACCRETION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6900481189851275E-2"/>
          <c:y val="0.16708333333333336"/>
          <c:w val="0.88254396325459317"/>
          <c:h val="0.67145778652668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1972-1990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Sheet1!$A$2:$A$22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</c:numCache>
            </c:numRef>
          </c:cat>
          <c:val>
            <c:numRef>
              <c:f>Sheet1!$B$2:$B$22</c:f>
              <c:numCache>
                <c:formatCode>General</c:formatCode>
                <c:ptCount val="21"/>
                <c:pt idx="0">
                  <c:v>-168.71</c:v>
                </c:pt>
                <c:pt idx="1">
                  <c:v>-122.82</c:v>
                </c:pt>
                <c:pt idx="2">
                  <c:v>-132.94</c:v>
                </c:pt>
                <c:pt idx="3">
                  <c:v>-112.98</c:v>
                </c:pt>
                <c:pt idx="4">
                  <c:v>-133.97</c:v>
                </c:pt>
                <c:pt idx="5">
                  <c:v>-111.12</c:v>
                </c:pt>
                <c:pt idx="6">
                  <c:v>-179.03</c:v>
                </c:pt>
                <c:pt idx="7">
                  <c:v>-163.85</c:v>
                </c:pt>
                <c:pt idx="8">
                  <c:v>-74.319999999999993</c:v>
                </c:pt>
                <c:pt idx="9">
                  <c:v>-91.61</c:v>
                </c:pt>
                <c:pt idx="10">
                  <c:v>-141.88999999999999</c:v>
                </c:pt>
                <c:pt idx="11">
                  <c:v>-135.94</c:v>
                </c:pt>
                <c:pt idx="12">
                  <c:v>-120.95</c:v>
                </c:pt>
                <c:pt idx="13">
                  <c:v>-103.33</c:v>
                </c:pt>
                <c:pt idx="14">
                  <c:v>-137.87</c:v>
                </c:pt>
                <c:pt idx="15">
                  <c:v>-160.35</c:v>
                </c:pt>
                <c:pt idx="16">
                  <c:v>-121.79</c:v>
                </c:pt>
                <c:pt idx="17">
                  <c:v>-114.92</c:v>
                </c:pt>
                <c:pt idx="18">
                  <c:v>-90.22</c:v>
                </c:pt>
                <c:pt idx="19">
                  <c:v>-91.88</c:v>
                </c:pt>
                <c:pt idx="20">
                  <c:v>-118.35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1A-4C38-A4F3-CAA00DD1608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1990-2020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numRef>
              <c:f>Sheet1!$A$2:$A$22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</c:numCache>
            </c:numRef>
          </c:cat>
          <c:val>
            <c:numRef>
              <c:f>Sheet1!$D$2:$D$22</c:f>
              <c:numCache>
                <c:formatCode>General</c:formatCode>
                <c:ptCount val="21"/>
                <c:pt idx="0">
                  <c:v>-14.22</c:v>
                </c:pt>
                <c:pt idx="1">
                  <c:v>-78.55</c:v>
                </c:pt>
                <c:pt idx="2">
                  <c:v>-91.87</c:v>
                </c:pt>
                <c:pt idx="3">
                  <c:v>-193.92</c:v>
                </c:pt>
                <c:pt idx="4">
                  <c:v>-199.65</c:v>
                </c:pt>
                <c:pt idx="5">
                  <c:v>-397.88</c:v>
                </c:pt>
                <c:pt idx="6">
                  <c:v>328.78</c:v>
                </c:pt>
                <c:pt idx="7">
                  <c:v>252.83</c:v>
                </c:pt>
                <c:pt idx="8">
                  <c:v>220.65</c:v>
                </c:pt>
                <c:pt idx="9">
                  <c:v>-188.93</c:v>
                </c:pt>
                <c:pt idx="10">
                  <c:v>-171.52</c:v>
                </c:pt>
                <c:pt idx="11">
                  <c:v>-158.79</c:v>
                </c:pt>
                <c:pt idx="12">
                  <c:v>-142.85</c:v>
                </c:pt>
                <c:pt idx="13">
                  <c:v>-126.77</c:v>
                </c:pt>
                <c:pt idx="14">
                  <c:v>-110.91</c:v>
                </c:pt>
                <c:pt idx="15">
                  <c:v>-95.56</c:v>
                </c:pt>
                <c:pt idx="16">
                  <c:v>-81.739999999999995</c:v>
                </c:pt>
                <c:pt idx="17">
                  <c:v>-75.42</c:v>
                </c:pt>
                <c:pt idx="18">
                  <c:v>-61.96</c:v>
                </c:pt>
                <c:pt idx="19">
                  <c:v>-50.49</c:v>
                </c:pt>
                <c:pt idx="20">
                  <c:v>7.8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61A-4C38-A4F3-CAA00DD160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060052575"/>
        <c:axId val="2061070927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gradFill rotWithShape="1">
                    <a:gsLst>
                      <a:gs pos="0">
                        <a:schemeClr val="accent4">
                          <a:satMod val="103000"/>
                          <a:lumMod val="102000"/>
                          <a:tint val="94000"/>
                        </a:schemeClr>
                      </a:gs>
                      <a:gs pos="50000">
                        <a:schemeClr val="accent4">
                          <a:satMod val="110000"/>
                          <a:lumMod val="100000"/>
                          <a:shade val="100000"/>
                        </a:schemeClr>
                      </a:gs>
                      <a:gs pos="100000">
                        <a:schemeClr val="accent4">
                          <a:lumMod val="99000"/>
                          <a:satMod val="120000"/>
                          <a:shade val="78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invertIfNegative val="0"/>
                <c:cat>
                  <c:numRef>
                    <c:extLst>
                      <c:ext uri="{02D57815-91ED-43cb-92C2-25804820EDAC}">
                        <c15:formulaRef>
                          <c15:sqref>Sheet1!$A$2:$A$22</c15:sqref>
                        </c15:formulaRef>
                      </c:ext>
                    </c:extLst>
                    <c:numCache>
                      <c:formatCode>General</c:formatCode>
                      <c:ptCount val="21"/>
                      <c:pt idx="0">
                        <c:v>0</c:v>
                      </c:pt>
                      <c:pt idx="1">
                        <c:v>1</c:v>
                      </c:pt>
                      <c:pt idx="2">
                        <c:v>2</c:v>
                      </c:pt>
                      <c:pt idx="3">
                        <c:v>3</c:v>
                      </c:pt>
                      <c:pt idx="4">
                        <c:v>4</c:v>
                      </c:pt>
                      <c:pt idx="5">
                        <c:v>5</c:v>
                      </c:pt>
                      <c:pt idx="6">
                        <c:v>6</c:v>
                      </c:pt>
                      <c:pt idx="7">
                        <c:v>7</c:v>
                      </c:pt>
                      <c:pt idx="8">
                        <c:v>8</c:v>
                      </c:pt>
                      <c:pt idx="9">
                        <c:v>9</c:v>
                      </c:pt>
                      <c:pt idx="10">
                        <c:v>10</c:v>
                      </c:pt>
                      <c:pt idx="11">
                        <c:v>11</c:v>
                      </c:pt>
                      <c:pt idx="12">
                        <c:v>12</c:v>
                      </c:pt>
                      <c:pt idx="13">
                        <c:v>13</c:v>
                      </c:pt>
                      <c:pt idx="14">
                        <c:v>14</c:v>
                      </c:pt>
                      <c:pt idx="15">
                        <c:v>15</c:v>
                      </c:pt>
                      <c:pt idx="16">
                        <c:v>16</c:v>
                      </c:pt>
                      <c:pt idx="17">
                        <c:v>17</c:v>
                      </c:pt>
                      <c:pt idx="18">
                        <c:v>18</c:v>
                      </c:pt>
                      <c:pt idx="19">
                        <c:v>19</c:v>
                      </c:pt>
                      <c:pt idx="20">
                        <c:v>20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Sheet1!$C$2:$C$22</c15:sqref>
                        </c15:formulaRef>
                      </c:ext>
                    </c:extLst>
                    <c:numCache>
                      <c:formatCode>General</c:formatCode>
                      <c:ptCount val="21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961A-4C38-A4F3-CAA00DD1608E}"/>
                  </c:ext>
                </c:extLst>
              </c15:ser>
            </c15:filteredBarSeries>
          </c:ext>
        </c:extLst>
      </c:barChart>
      <c:catAx>
        <c:axId val="20600525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1070927"/>
        <c:crosses val="autoZero"/>
        <c:auto val="1"/>
        <c:lblAlgn val="ctr"/>
        <c:lblOffset val="100"/>
        <c:noMultiLvlLbl val="0"/>
      </c:catAx>
      <c:valAx>
        <c:axId val="20610709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00525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PREDICTION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'Sheet1 (2)'!$D$1</c:f>
              <c:strCache>
                <c:ptCount val="1"/>
                <c:pt idx="0">
                  <c:v>1990-2020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'Sheet1 (2)'!$A$2:$A$22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</c:numCache>
            </c:numRef>
          </c:cat>
          <c:val>
            <c:numRef>
              <c:f>'Sheet1 (2)'!$D$2:$D$22</c:f>
              <c:numCache>
                <c:formatCode>General</c:formatCode>
                <c:ptCount val="21"/>
                <c:pt idx="0">
                  <c:v>-14.22</c:v>
                </c:pt>
                <c:pt idx="1">
                  <c:v>-78.55</c:v>
                </c:pt>
                <c:pt idx="2">
                  <c:v>-91.87</c:v>
                </c:pt>
                <c:pt idx="3">
                  <c:v>-193.92</c:v>
                </c:pt>
                <c:pt idx="4">
                  <c:v>-199.65</c:v>
                </c:pt>
                <c:pt idx="5">
                  <c:v>-397.88</c:v>
                </c:pt>
                <c:pt idx="6">
                  <c:v>328.78</c:v>
                </c:pt>
                <c:pt idx="7">
                  <c:v>252.83</c:v>
                </c:pt>
                <c:pt idx="8">
                  <c:v>220.65</c:v>
                </c:pt>
                <c:pt idx="9">
                  <c:v>-188.93</c:v>
                </c:pt>
                <c:pt idx="10">
                  <c:v>-171.52</c:v>
                </c:pt>
                <c:pt idx="11">
                  <c:v>-158.79</c:v>
                </c:pt>
                <c:pt idx="12">
                  <c:v>-142.85</c:v>
                </c:pt>
                <c:pt idx="13">
                  <c:v>-126.77</c:v>
                </c:pt>
                <c:pt idx="14">
                  <c:v>-110.91</c:v>
                </c:pt>
                <c:pt idx="15">
                  <c:v>-95.56</c:v>
                </c:pt>
                <c:pt idx="16">
                  <c:v>-81.739999999999995</c:v>
                </c:pt>
                <c:pt idx="17">
                  <c:v>-75.42</c:v>
                </c:pt>
                <c:pt idx="18">
                  <c:v>-61.96</c:v>
                </c:pt>
                <c:pt idx="19">
                  <c:v>-50.49</c:v>
                </c:pt>
                <c:pt idx="20">
                  <c:v>7.8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40E-4925-956B-19DC2C4B9196}"/>
            </c:ext>
          </c:extLst>
        </c:ser>
        <c:ser>
          <c:idx val="2"/>
          <c:order val="2"/>
          <c:tx>
            <c:strRef>
              <c:f>'Sheet1 (2)'!$F$1</c:f>
              <c:strCache>
                <c:ptCount val="1"/>
                <c:pt idx="0">
                  <c:v>2020 - 2050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'Sheet1 (2)'!$A$2:$A$22</c:f>
              <c:numCache>
                <c:formatCode>General</c:formatCode>
                <c:ptCount val="2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</c:numCache>
            </c:numRef>
          </c:cat>
          <c:val>
            <c:numRef>
              <c:f>'Sheet1 (2)'!$F$2:$F$22</c:f>
              <c:numCache>
                <c:formatCode>0.000</c:formatCode>
                <c:ptCount val="21"/>
                <c:pt idx="0">
                  <c:v>-3.6182333333333334</c:v>
                </c:pt>
                <c:pt idx="1">
                  <c:v>-7.4638999999999998</c:v>
                </c:pt>
                <c:pt idx="2">
                  <c:v>-14.262566666666666</c:v>
                </c:pt>
                <c:pt idx="3">
                  <c:v>-274.85999999999996</c:v>
                </c:pt>
                <c:pt idx="4">
                  <c:v>-265.33000000000004</c:v>
                </c:pt>
                <c:pt idx="5">
                  <c:v>-684.64</c:v>
                </c:pt>
                <c:pt idx="6">
                  <c:v>507.81</c:v>
                </c:pt>
                <c:pt idx="7">
                  <c:v>416.68</c:v>
                </c:pt>
                <c:pt idx="8">
                  <c:v>294.97000000000003</c:v>
                </c:pt>
                <c:pt idx="9">
                  <c:v>-286.25</c:v>
                </c:pt>
                <c:pt idx="10">
                  <c:v>-201.15000000000003</c:v>
                </c:pt>
                <c:pt idx="11">
                  <c:v>-181.64</c:v>
                </c:pt>
                <c:pt idx="12">
                  <c:v>-164.75</c:v>
                </c:pt>
                <c:pt idx="13">
                  <c:v>-150.20999999999998</c:v>
                </c:pt>
                <c:pt idx="14">
                  <c:v>-83.949999999999989</c:v>
                </c:pt>
                <c:pt idx="15">
                  <c:v>-30.77000000000001</c:v>
                </c:pt>
                <c:pt idx="16">
                  <c:v>-41.689999999999984</c:v>
                </c:pt>
                <c:pt idx="17">
                  <c:v>-35.92</c:v>
                </c:pt>
                <c:pt idx="18">
                  <c:v>-33.700000000000003</c:v>
                </c:pt>
                <c:pt idx="19">
                  <c:v>-41.39</c:v>
                </c:pt>
                <c:pt idx="20">
                  <c:v>9.9589999999999996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40E-4925-956B-19DC2C4B91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127664"/>
        <c:axId val="2046349520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'Sheet1 (2)'!$E$1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ln w="22225" cap="rnd">
                    <a:solidFill>
                      <a:schemeClr val="accent4"/>
                    </a:solidFill>
                  </a:ln>
                  <a:effectLst>
                    <a:glow rad="139700">
                      <a:schemeClr val="accent4">
                        <a:satMod val="175000"/>
                        <a:alpha val="14000"/>
                      </a:schemeClr>
                    </a:glow>
                  </a:effectLst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'Sheet1 (2)'!$A$2:$A$22</c15:sqref>
                        </c15:formulaRef>
                      </c:ext>
                    </c:extLst>
                    <c:numCache>
                      <c:formatCode>General</c:formatCode>
                      <c:ptCount val="21"/>
                      <c:pt idx="0">
                        <c:v>0</c:v>
                      </c:pt>
                      <c:pt idx="1">
                        <c:v>1</c:v>
                      </c:pt>
                      <c:pt idx="2">
                        <c:v>2</c:v>
                      </c:pt>
                      <c:pt idx="3">
                        <c:v>3</c:v>
                      </c:pt>
                      <c:pt idx="4">
                        <c:v>4</c:v>
                      </c:pt>
                      <c:pt idx="5">
                        <c:v>5</c:v>
                      </c:pt>
                      <c:pt idx="6">
                        <c:v>6</c:v>
                      </c:pt>
                      <c:pt idx="7">
                        <c:v>7</c:v>
                      </c:pt>
                      <c:pt idx="8">
                        <c:v>8</c:v>
                      </c:pt>
                      <c:pt idx="9">
                        <c:v>9</c:v>
                      </c:pt>
                      <c:pt idx="10">
                        <c:v>10</c:v>
                      </c:pt>
                      <c:pt idx="11">
                        <c:v>11</c:v>
                      </c:pt>
                      <c:pt idx="12">
                        <c:v>12</c:v>
                      </c:pt>
                      <c:pt idx="13">
                        <c:v>13</c:v>
                      </c:pt>
                      <c:pt idx="14">
                        <c:v>14</c:v>
                      </c:pt>
                      <c:pt idx="15">
                        <c:v>15</c:v>
                      </c:pt>
                      <c:pt idx="16">
                        <c:v>16</c:v>
                      </c:pt>
                      <c:pt idx="17">
                        <c:v>17</c:v>
                      </c:pt>
                      <c:pt idx="18">
                        <c:v>18</c:v>
                      </c:pt>
                      <c:pt idx="19">
                        <c:v>19</c:v>
                      </c:pt>
                      <c:pt idx="20">
                        <c:v>20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'Sheet1 (2)'!$E$2:$E$22</c15:sqref>
                        </c15:formulaRef>
                      </c:ext>
                    </c:extLst>
                    <c:numCache>
                      <c:formatCode>General</c:formatCode>
                      <c:ptCount val="21"/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C40E-4925-956B-19DC2C4B9196}"/>
                  </c:ext>
                </c:extLst>
              </c15:ser>
            </c15:filteredLineSeries>
          </c:ext>
        </c:extLst>
      </c:lineChart>
      <c:catAx>
        <c:axId val="7812766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6349520"/>
        <c:crosses val="autoZero"/>
        <c:auto val="1"/>
        <c:lblAlgn val="ctr"/>
        <c:lblOffset val="100"/>
        <c:noMultiLvlLbl val="0"/>
      </c:catAx>
      <c:valAx>
        <c:axId val="2046349520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127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E8870F-1A48-43A2-A007-2348C2B9745E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AC5B93-CA34-49DE-A280-558E83BB8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3941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DBB9B0-4661-411B-B556-887633A3B128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4F3E57-140F-42E5-ACA7-3B197A5F5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86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4F3E57-140F-42E5-ACA7-3B197A5F54F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80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11200" y="3248464"/>
            <a:ext cx="10468864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4800" b="1">
                <a:ln>
                  <a:noFill/>
                </a:ln>
                <a:solidFill>
                  <a:schemeClr val="tx2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11200" y="5105400"/>
            <a:ext cx="1047292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accent3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  <a:endParaRPr kumimoji="0" lang="en-US" dirty="0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B2A9E-FA78-4A40-988A-1CE830CDEED2}" type="datetime1">
              <a:rPr lang="en-US" smtClean="0"/>
              <a:t>11/11/2020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847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>
            <a:lvl1pPr>
              <a:buClr>
                <a:schemeClr val="accent3">
                  <a:lumMod val="50000"/>
                </a:schemeClr>
              </a:buClr>
              <a:defRPr/>
            </a:lvl1pPr>
            <a:lvl2pPr>
              <a:buClr>
                <a:schemeClr val="accent1">
                  <a:lumMod val="50000"/>
                </a:schemeClr>
              </a:buClr>
              <a:defRPr/>
            </a:lvl2pPr>
            <a:lvl3pPr>
              <a:buClr>
                <a:schemeClr val="accent2">
                  <a:lumMod val="50000"/>
                </a:schemeClr>
              </a:buClr>
              <a:defRPr/>
            </a:lvl3pPr>
            <a:lvl4pPr>
              <a:buClr>
                <a:schemeClr val="accent3">
                  <a:lumMod val="50000"/>
                </a:schemeClr>
              </a:buClr>
              <a:defRPr/>
            </a:lvl4pPr>
            <a:lvl5pPr>
              <a:buClr>
                <a:schemeClr val="accent4">
                  <a:lumMod val="50000"/>
                </a:schemeClr>
              </a:buClr>
              <a:defRPr/>
            </a:lvl5pPr>
            <a:lvl6pPr>
              <a:buClr>
                <a:schemeClr val="accent5">
                  <a:lumMod val="50000"/>
                </a:schemeClr>
              </a:buClr>
              <a:defRPr/>
            </a:lvl6pPr>
            <a:lvl7pPr>
              <a:buClr>
                <a:schemeClr val="accent6">
                  <a:lumMod val="50000"/>
                </a:schemeClr>
              </a:buClr>
              <a:defRPr/>
            </a:lvl7pPr>
            <a:lvl8pPr>
              <a:defRPr/>
            </a:lvl8pPr>
            <a:lvl9pPr>
              <a:defRPr/>
            </a:lvl9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A044C-D33A-4646-9F43-140BF7C29466}" type="datetime1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61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29500" y="914402"/>
            <a:ext cx="27432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104900" y="914402"/>
            <a:ext cx="6121400" cy="5211763"/>
          </a:xfrm>
        </p:spPr>
        <p:txBody>
          <a:bodyPr vert="eaVert"/>
          <a:lstStyle>
            <a:lvl1pPr>
              <a:buClr>
                <a:schemeClr val="accent3">
                  <a:lumMod val="50000"/>
                </a:schemeClr>
              </a:buClr>
              <a:defRPr/>
            </a:lvl1pPr>
            <a:lvl2pPr>
              <a:buClr>
                <a:schemeClr val="accent1">
                  <a:lumMod val="50000"/>
                </a:schemeClr>
              </a:buClr>
              <a:defRPr/>
            </a:lvl2pPr>
            <a:lvl3pPr>
              <a:buClr>
                <a:schemeClr val="accent2">
                  <a:lumMod val="50000"/>
                </a:schemeClr>
              </a:buClr>
              <a:defRPr/>
            </a:lvl3pPr>
            <a:lvl4pPr>
              <a:buClr>
                <a:schemeClr val="accent3">
                  <a:lumMod val="50000"/>
                </a:schemeClr>
              </a:buClr>
              <a:defRPr/>
            </a:lvl4pPr>
            <a:lvl5pPr>
              <a:buClr>
                <a:schemeClr val="accent4">
                  <a:lumMod val="50000"/>
                </a:schemeClr>
              </a:buClr>
              <a:defRPr/>
            </a:lvl5pPr>
            <a:lvl6pPr>
              <a:buClr>
                <a:schemeClr val="accent5">
                  <a:lumMod val="50000"/>
                </a:schemeClr>
              </a:buClr>
              <a:defRPr/>
            </a:lvl6pPr>
            <a:lvl7pPr>
              <a:buClr>
                <a:schemeClr val="accent6">
                  <a:lumMod val="50000"/>
                </a:schemeClr>
              </a:buClr>
              <a:defRPr/>
            </a:lvl7pPr>
            <a:lvl8pPr>
              <a:defRPr/>
            </a:lvl8pPr>
            <a:lvl9pPr>
              <a:defRPr/>
            </a:lvl9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8761A-AF70-4876-A6F0-1286775C4F08}" type="datetime1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353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buClr>
                <a:schemeClr val="accent3">
                  <a:lumMod val="50000"/>
                </a:schemeClr>
              </a:buClr>
              <a:defRPr/>
            </a:lvl1pPr>
            <a:lvl2pPr>
              <a:buClr>
                <a:schemeClr val="accent1">
                  <a:lumMod val="50000"/>
                </a:schemeClr>
              </a:buClr>
              <a:defRPr/>
            </a:lvl2pPr>
            <a:lvl3pPr>
              <a:buClr>
                <a:schemeClr val="accent2">
                  <a:lumMod val="50000"/>
                </a:schemeClr>
              </a:buClr>
              <a:defRPr/>
            </a:lvl3pPr>
            <a:lvl4pPr>
              <a:buClr>
                <a:schemeClr val="accent3">
                  <a:lumMod val="50000"/>
                </a:schemeClr>
              </a:buClr>
              <a:defRPr/>
            </a:lvl4pPr>
            <a:lvl5pPr>
              <a:buClr>
                <a:schemeClr val="accent4">
                  <a:lumMod val="50000"/>
                </a:schemeClr>
              </a:buClr>
              <a:defRPr/>
            </a:lvl5pPr>
            <a:lvl6pPr>
              <a:buClr>
                <a:schemeClr val="accent5">
                  <a:lumMod val="50000"/>
                </a:schemeClr>
              </a:buClr>
              <a:defRPr/>
            </a:lvl6pPr>
            <a:lvl7pPr>
              <a:buClr>
                <a:schemeClr val="accent6">
                  <a:lumMod val="50000"/>
                </a:schemeClr>
              </a:buClr>
              <a:defRPr/>
            </a:lvl7pPr>
            <a:lvl8pPr marL="2011680" indent="0">
              <a:buNone/>
              <a:defRPr/>
            </a:lvl8pPr>
            <a:lvl9pPr>
              <a:defRPr/>
            </a:lvl9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596B4-361F-43A8-B168-DA893180BFB8}" type="datetime1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4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1316736"/>
            <a:ext cx="90678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4800" b="1" cap="none" baseline="0" dirty="0">
                <a:ln w="635">
                  <a:noFill/>
                </a:ln>
                <a:solidFill>
                  <a:schemeClr val="tx2"/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2704664"/>
            <a:ext cx="90678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625F6-6FC2-4B0A-BA54-6199C805DC6A}" type="datetime1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614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704088"/>
            <a:ext cx="90678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122546" y="1920085"/>
            <a:ext cx="4389120" cy="4434840"/>
          </a:xfrm>
        </p:spPr>
        <p:txBody>
          <a:bodyPr/>
          <a:lstStyle>
            <a:lvl1pPr>
              <a:buClr>
                <a:schemeClr val="accent3">
                  <a:lumMod val="50000"/>
                </a:schemeClr>
              </a:buClr>
              <a:defRPr sz="2400"/>
            </a:lvl1pPr>
            <a:lvl2pPr>
              <a:buClr>
                <a:schemeClr val="accent1">
                  <a:lumMod val="50000"/>
                </a:schemeClr>
              </a:buClr>
              <a:defRPr sz="2400"/>
            </a:lvl2pPr>
            <a:lvl3pPr>
              <a:buClr>
                <a:schemeClr val="accent2">
                  <a:lumMod val="50000"/>
                </a:schemeClr>
              </a:buClr>
              <a:defRPr sz="2000"/>
            </a:lvl3pPr>
            <a:lvl4pPr>
              <a:buClr>
                <a:schemeClr val="accent3">
                  <a:lumMod val="50000"/>
                </a:schemeClr>
              </a:buClr>
              <a:defRPr sz="1800"/>
            </a:lvl4pPr>
            <a:lvl5pPr>
              <a:buClr>
                <a:schemeClr val="accent4">
                  <a:lumMod val="50000"/>
                </a:schemeClr>
              </a:buClr>
              <a:defRPr sz="1800"/>
            </a:lvl5pPr>
            <a:lvl6pPr>
              <a:buClr>
                <a:schemeClr val="accent5">
                  <a:lumMod val="50000"/>
                </a:schemeClr>
              </a:buClr>
              <a:defRPr/>
            </a:lvl6pPr>
            <a:lvl7pPr>
              <a:buClr>
                <a:schemeClr val="accent6">
                  <a:lumMod val="50000"/>
                </a:schemeClr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83580" y="1920085"/>
            <a:ext cx="4389120" cy="4434840"/>
          </a:xfrm>
        </p:spPr>
        <p:txBody>
          <a:bodyPr/>
          <a:lstStyle>
            <a:lvl1pPr>
              <a:buClr>
                <a:schemeClr val="accent3">
                  <a:lumMod val="50000"/>
                </a:schemeClr>
              </a:buClr>
              <a:defRPr sz="2400"/>
            </a:lvl1pPr>
            <a:lvl2pPr>
              <a:buClr>
                <a:schemeClr val="accent1">
                  <a:lumMod val="50000"/>
                </a:schemeClr>
              </a:buClr>
              <a:defRPr sz="2400"/>
            </a:lvl2pPr>
            <a:lvl3pPr>
              <a:buClr>
                <a:schemeClr val="accent2">
                  <a:lumMod val="50000"/>
                </a:schemeClr>
              </a:buClr>
              <a:defRPr sz="2000"/>
            </a:lvl3pPr>
            <a:lvl4pPr>
              <a:buClr>
                <a:schemeClr val="accent3">
                  <a:lumMod val="50000"/>
                </a:schemeClr>
              </a:buClr>
              <a:defRPr sz="1800"/>
            </a:lvl4pPr>
            <a:lvl5pPr>
              <a:buClr>
                <a:schemeClr val="accent4">
                  <a:lumMod val="50000"/>
                </a:schemeClr>
              </a:buClr>
              <a:defRPr sz="1800"/>
            </a:lvl5pPr>
            <a:lvl6pPr>
              <a:buClr>
                <a:schemeClr val="accent5">
                  <a:lumMod val="50000"/>
                </a:schemeClr>
              </a:buClr>
              <a:defRPr/>
            </a:lvl6pPr>
            <a:lvl7pPr>
              <a:buClr>
                <a:schemeClr val="accent6">
                  <a:lumMod val="50000"/>
                </a:schemeClr>
              </a:buClr>
              <a:defRPr/>
            </a:lvl7pPr>
            <a:lvl8pPr>
              <a:defRPr/>
            </a:lvl8pPr>
            <a:lvl9pPr>
              <a:defRPr/>
            </a:lvl9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691E0-6248-44D5-A750-839F2D339198}" type="datetime1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95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4848" y="704088"/>
            <a:ext cx="9027852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4848" y="1855248"/>
            <a:ext cx="4389120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 hasCustomPrompt="1"/>
          </p:nvPr>
        </p:nvSpPr>
        <p:spPr>
          <a:xfrm>
            <a:off x="1144848" y="2514600"/>
            <a:ext cx="4389120" cy="3845720"/>
          </a:xfrm>
        </p:spPr>
        <p:txBody>
          <a:bodyPr tIns="0"/>
          <a:lstStyle>
            <a:lvl1pPr>
              <a:buClr>
                <a:schemeClr val="accent3">
                  <a:lumMod val="50000"/>
                </a:schemeClr>
              </a:buClr>
              <a:defRPr sz="2200"/>
            </a:lvl1pPr>
            <a:lvl2pPr>
              <a:buClr>
                <a:schemeClr val="accent1">
                  <a:lumMod val="50000"/>
                </a:schemeClr>
              </a:buClr>
              <a:defRPr sz="2000"/>
            </a:lvl2pPr>
            <a:lvl3pPr>
              <a:buClr>
                <a:schemeClr val="accent2">
                  <a:lumMod val="50000"/>
                </a:schemeClr>
              </a:buClr>
              <a:defRPr sz="1800"/>
            </a:lvl3pPr>
            <a:lvl4pPr>
              <a:buClr>
                <a:schemeClr val="accent3">
                  <a:lumMod val="50000"/>
                </a:schemeClr>
              </a:buClr>
              <a:defRPr sz="1600"/>
            </a:lvl4pPr>
            <a:lvl5pPr>
              <a:buClr>
                <a:schemeClr val="accent4">
                  <a:lumMod val="50000"/>
                </a:schemeClr>
              </a:buClr>
              <a:defRPr sz="1600"/>
            </a:lvl5pPr>
            <a:lvl6pPr>
              <a:buClr>
                <a:schemeClr val="accent5">
                  <a:lumMod val="50000"/>
                </a:schemeClr>
              </a:buClr>
              <a:defRPr/>
            </a:lvl6pPr>
            <a:lvl7pPr>
              <a:buClr>
                <a:schemeClr val="accent6">
                  <a:lumMod val="50000"/>
                </a:schemeClr>
              </a:buClr>
              <a:defRPr/>
            </a:lvl7pPr>
            <a:lvl8pPr>
              <a:defRPr/>
            </a:lvl8pPr>
            <a:lvl9pPr>
              <a:defRPr/>
            </a:lvl9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5769260" y="1859758"/>
            <a:ext cx="4389120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5769260" y="2514600"/>
            <a:ext cx="4389120" cy="3845720"/>
          </a:xfrm>
        </p:spPr>
        <p:txBody>
          <a:bodyPr tIns="0"/>
          <a:lstStyle>
            <a:lvl1pPr>
              <a:buClr>
                <a:schemeClr val="accent3">
                  <a:lumMod val="50000"/>
                </a:schemeClr>
              </a:buClr>
              <a:defRPr sz="2200"/>
            </a:lvl1pPr>
            <a:lvl2pPr>
              <a:buClr>
                <a:schemeClr val="accent1">
                  <a:lumMod val="50000"/>
                </a:schemeClr>
              </a:buClr>
              <a:defRPr sz="2000"/>
            </a:lvl2pPr>
            <a:lvl3pPr>
              <a:buClr>
                <a:schemeClr val="accent2">
                  <a:lumMod val="50000"/>
                </a:schemeClr>
              </a:buClr>
              <a:defRPr sz="1800"/>
            </a:lvl3pPr>
            <a:lvl4pPr>
              <a:buClr>
                <a:schemeClr val="accent3">
                  <a:lumMod val="50000"/>
                </a:schemeClr>
              </a:buClr>
              <a:defRPr sz="1600"/>
            </a:lvl4pPr>
            <a:lvl5pPr>
              <a:buClr>
                <a:schemeClr val="accent4">
                  <a:lumMod val="50000"/>
                </a:schemeClr>
              </a:buClr>
              <a:defRPr sz="1600"/>
            </a:lvl5pPr>
            <a:lvl6pPr>
              <a:buClr>
                <a:schemeClr val="accent5">
                  <a:lumMod val="50000"/>
                </a:schemeClr>
              </a:buClr>
              <a:defRPr/>
            </a:lvl6pPr>
            <a:lvl7pPr>
              <a:buClr>
                <a:schemeClr val="accent6">
                  <a:lumMod val="50000"/>
                </a:schemeClr>
              </a:buClr>
              <a:defRPr/>
            </a:lvl7pPr>
            <a:lvl8pPr>
              <a:defRPr/>
            </a:lvl8pPr>
            <a:lvl9pPr>
              <a:defRPr/>
            </a:lvl9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8FECA-DDCC-464F-B9A8-47361C66BB75}" type="datetime1">
              <a:rPr lang="en-US" smtClean="0"/>
              <a:t>11/11/2020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433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704088"/>
            <a:ext cx="9067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018D0-BDA9-4E9F-8870-250C3889579F}" type="datetime1">
              <a:rPr lang="en-US" smtClean="0"/>
              <a:t>11/11/2020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92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03B1-0D5A-42BC-A128-61B2437864A1}" type="datetime1">
              <a:rPr lang="en-US" smtClean="0"/>
              <a:t>11/11/2020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61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420" y="514352"/>
            <a:ext cx="36576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4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 hasCustomPrompt="1"/>
          </p:nvPr>
        </p:nvSpPr>
        <p:spPr>
          <a:xfrm>
            <a:off x="5084956" y="1676400"/>
            <a:ext cx="5087744" cy="4572000"/>
          </a:xfrm>
        </p:spPr>
        <p:txBody>
          <a:bodyPr tIns="0">
            <a:normAutofit/>
          </a:bodyPr>
          <a:lstStyle>
            <a:lvl1pPr>
              <a:buClr>
                <a:schemeClr val="accent3">
                  <a:lumMod val="50000"/>
                </a:schemeClr>
              </a:buClr>
              <a:defRPr sz="2400"/>
            </a:lvl1pPr>
            <a:lvl2pPr>
              <a:buClr>
                <a:schemeClr val="accent1">
                  <a:lumMod val="50000"/>
                </a:schemeClr>
              </a:buClr>
              <a:defRPr sz="2400"/>
            </a:lvl2pPr>
            <a:lvl3pPr>
              <a:buClr>
                <a:schemeClr val="accent2">
                  <a:lumMod val="50000"/>
                </a:schemeClr>
              </a:buClr>
              <a:defRPr sz="2000"/>
            </a:lvl3pPr>
            <a:lvl4pPr>
              <a:buClr>
                <a:schemeClr val="accent3">
                  <a:lumMod val="50000"/>
                </a:schemeClr>
              </a:buClr>
              <a:defRPr sz="1800"/>
            </a:lvl4pPr>
            <a:lvl5pPr>
              <a:buClr>
                <a:schemeClr val="accent4">
                  <a:lumMod val="50000"/>
                </a:schemeClr>
              </a:buClr>
              <a:defRPr sz="1600"/>
            </a:lvl5pPr>
            <a:lvl6pPr>
              <a:buClr>
                <a:schemeClr val="accent5">
                  <a:lumMod val="50000"/>
                </a:schemeClr>
              </a:buClr>
              <a:defRPr/>
            </a:lvl6pPr>
            <a:lvl7pPr>
              <a:buClr>
                <a:schemeClr val="accent6">
                  <a:lumMod val="50000"/>
                </a:schemeClr>
              </a:buClr>
              <a:defRPr/>
            </a:lvl7pPr>
            <a:lvl8pPr>
              <a:defRPr/>
            </a:lvl8pPr>
            <a:lvl9pPr>
              <a:defRPr/>
            </a:lvl9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137420" y="1676400"/>
            <a:ext cx="3657600" cy="4572000"/>
          </a:xfrm>
        </p:spPr>
        <p:txBody>
          <a:bodyPr lIns="18288" rIns="18288">
            <a:normAutofit/>
          </a:bodyPr>
          <a:lstStyle>
            <a:lvl1pPr marL="0" indent="0" algn="l">
              <a:buNone/>
              <a:defRPr sz="18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AE372-5FD4-4FFB-A5DD-C7C4DBD88187}" type="datetime1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088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5028" y="1176997"/>
            <a:ext cx="2950464" cy="1582621"/>
          </a:xfrm>
        </p:spPr>
        <p:txBody>
          <a:bodyPr vert="horz" lIns="45720" tIns="45720" rIns="45720" bIns="45720" anchor="b">
            <a:norm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9" name="Snip and Round Single Corner Rectangle 8"/>
          <p:cNvSpPr/>
          <p:nvPr/>
        </p:nvSpPr>
        <p:spPr>
          <a:xfrm rot="420000" flipV="1">
            <a:off x="4636119" y="1133467"/>
            <a:ext cx="6608172" cy="3878710"/>
          </a:xfrm>
          <a:prstGeom prst="snipRoundRect">
            <a:avLst>
              <a:gd name="adj1" fmla="val 0"/>
              <a:gd name="adj2" fmla="val 3646"/>
            </a:avLst>
          </a:prstGeom>
          <a:solidFill>
            <a:schemeClr val="tx2">
              <a:lumMod val="20000"/>
              <a:lumOff val="80000"/>
            </a:schemeClr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 rot="420000">
            <a:off x="5013414" y="1221883"/>
            <a:ext cx="5803699" cy="3706323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10672179" y="5359769"/>
            <a:ext cx="207264" cy="155448"/>
          </a:xfrm>
          <a:prstGeom prst="rtTriangle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5028" y="2828785"/>
            <a:ext cx="2946400" cy="2179320"/>
          </a:xfrm>
        </p:spPr>
        <p:txBody>
          <a:bodyPr lIns="64008" rIns="45720" bIns="45720" anchor="t">
            <a:normAutofit/>
          </a:bodyPr>
          <a:lstStyle>
            <a:lvl1pPr marL="0" indent="0" algn="l">
              <a:spcBef>
                <a:spcPts val="250"/>
              </a:spcBef>
              <a:buFontTx/>
              <a:buNone/>
              <a:defRPr sz="18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F1B37-C5DC-405E-883E-319F886D767C}" type="datetime1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7075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1104900" y="704088"/>
            <a:ext cx="90678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1104900" y="1935480"/>
            <a:ext cx="90678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1104900" y="6356351"/>
            <a:ext cx="23495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1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48ACC58-83F3-4B99-B532-0249FFBF33C7}" type="datetime1">
              <a:rPr lang="en-US" smtClean="0"/>
              <a:pPr/>
              <a:t>11/11/2020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1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19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4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9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>
            <a:lumMod val="50000"/>
          </a:schemeClr>
        </a:buClr>
        <a:buSzPct val="7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65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>
            <a:lumMod val="50000"/>
          </a:schemeClr>
        </a:buClr>
        <a:buSzPct val="65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>
            <a:lumMod val="50000"/>
          </a:schemeClr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>
            <a:lumMod val="50000"/>
          </a:schemeClr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3912" userDrawn="1">
          <p15:clr>
            <a:srgbClr val="F26B43"/>
          </p15:clr>
        </p15:guide>
        <p15:guide id="1" pos="6408" userDrawn="1">
          <p15:clr>
            <a:srgbClr val="F26B43"/>
          </p15:clr>
        </p15:guide>
        <p15:guide id="2" pos="696" userDrawn="1">
          <p15:clr>
            <a:srgbClr val="F26B43"/>
          </p15:clr>
        </p15:guide>
        <p15:guide id="3" orient="horz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5264" y="5433134"/>
            <a:ext cx="10472928" cy="1309456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Ms. MIRA SHIVANI S and Dr. N </a:t>
            </a:r>
            <a:r>
              <a:rPr lang="en-US" b="1" dirty="0" err="1">
                <a:solidFill>
                  <a:schemeClr val="tx1"/>
                </a:solidFill>
              </a:rPr>
              <a:t>N</a:t>
            </a:r>
            <a:r>
              <a:rPr lang="en-US" b="1" dirty="0">
                <a:solidFill>
                  <a:schemeClr val="tx1"/>
                </a:solidFill>
              </a:rPr>
              <a:t> Salghuna</a:t>
            </a:r>
          </a:p>
          <a:p>
            <a:pPr algn="ctr"/>
            <a:r>
              <a:rPr lang="en-US" b="1" baseline="30000" dirty="0">
                <a:solidFill>
                  <a:schemeClr val="tx1"/>
                </a:solidFill>
              </a:rPr>
              <a:t>Geological Technology and Geo-Informatics</a:t>
            </a:r>
          </a:p>
          <a:p>
            <a:pPr algn="ctr"/>
            <a:r>
              <a:rPr lang="en-US" b="1" baseline="30000" dirty="0">
                <a:solidFill>
                  <a:schemeClr val="tx1"/>
                </a:solidFill>
              </a:rPr>
              <a:t>Bharathidasan University</a:t>
            </a:r>
          </a:p>
          <a:p>
            <a:pPr algn="ctr"/>
            <a:r>
              <a:rPr lang="en-US" b="1" baseline="30000" dirty="0">
                <a:solidFill>
                  <a:schemeClr val="tx1"/>
                </a:solidFill>
              </a:rPr>
              <a:t>Tiruchirappalli, Tamil Nadu, India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90EB90-32BF-4784-9B8C-E17EA11C9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09" y="123716"/>
            <a:ext cx="4730906" cy="2664183"/>
          </a:xfrm>
          <a:prstGeom prst="rect">
            <a:avLst/>
          </a:prstGeom>
        </p:spPr>
      </p:pic>
      <p:pic>
        <p:nvPicPr>
          <p:cNvPr id="2050" name="Picture 2" descr="Express Wanderlust: Why the coastal town of Puducherry should be on your  must-visit list">
            <a:extLst>
              <a:ext uri="{FF2B5EF4-FFF2-40B4-BE49-F238E27FC236}">
                <a16:creationId xmlns:a16="http://schemas.microsoft.com/office/drawing/2014/main" id="{7037F181-0C30-4B0A-8A25-3663740F9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932" y="112143"/>
            <a:ext cx="4391284" cy="267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9DDC28E-8BAB-4AD0-BB00-95A18FA611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9328" y="3630967"/>
            <a:ext cx="10468864" cy="18288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SPATIO-TEMPORAL SHORELINE PREDICITION AND VULNERABILITY ASSESSMENT ALONG THE PARTS OF COROMONDAL COAST, INDIA 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0714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D32097-89A7-43AA-B79A-F78C7DA676D3}"/>
              </a:ext>
            </a:extLst>
          </p:cNvPr>
          <p:cNvSpPr txBox="1"/>
          <p:nvPr/>
        </p:nvSpPr>
        <p:spPr>
          <a:xfrm>
            <a:off x="6729275" y="2967335"/>
            <a:ext cx="3195960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GEOMORPHOLOGY</a:t>
            </a:r>
            <a:r>
              <a:rPr lang="en-US" dirty="0"/>
              <a:t> 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C7AB76-F3E8-4F04-BCC7-C7F3E2BC90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90" y="0"/>
            <a:ext cx="48496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6302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AAD4DDA-839E-4DA3-B7AB-7F7FA14580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562066"/>
              </p:ext>
            </p:extLst>
          </p:nvPr>
        </p:nvGraphicFramePr>
        <p:xfrm>
          <a:off x="6711518" y="4110362"/>
          <a:ext cx="3264825" cy="2583501"/>
        </p:xfrm>
        <a:graphic>
          <a:graphicData uri="http://schemas.openxmlformats.org/drawingml/2006/table">
            <a:tbl>
              <a:tblPr/>
              <a:tblGrid>
                <a:gridCol w="961421">
                  <a:extLst>
                    <a:ext uri="{9D8B030D-6E8A-4147-A177-3AD203B41FA5}">
                      <a16:colId xmlns:a16="http://schemas.microsoft.com/office/drawing/2014/main" val="595644515"/>
                    </a:ext>
                  </a:extLst>
                </a:gridCol>
                <a:gridCol w="1341983">
                  <a:extLst>
                    <a:ext uri="{9D8B030D-6E8A-4147-A177-3AD203B41FA5}">
                      <a16:colId xmlns:a16="http://schemas.microsoft.com/office/drawing/2014/main" val="802115384"/>
                    </a:ext>
                  </a:extLst>
                </a:gridCol>
                <a:gridCol w="961421">
                  <a:extLst>
                    <a:ext uri="{9D8B030D-6E8A-4147-A177-3AD203B41FA5}">
                      <a16:colId xmlns:a16="http://schemas.microsoft.com/office/drawing/2014/main" val="4093815251"/>
                    </a:ext>
                  </a:extLst>
                </a:gridCol>
              </a:tblGrid>
              <a:tr h="37578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CVI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LEVEL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VALUE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951378"/>
                  </a:ext>
                </a:extLst>
              </a:tr>
              <a:tr h="37578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16 - 18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Very Low (VL)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4847185"/>
                  </a:ext>
                </a:extLst>
              </a:tr>
              <a:tr h="37578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19 - 21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D8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 (L)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D8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1174836"/>
                  </a:ext>
                </a:extLst>
              </a:tr>
              <a:tr h="37578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22 - 24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Moderate (M)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6886079"/>
                  </a:ext>
                </a:extLst>
              </a:tr>
              <a:tr h="37578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3F3F76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25 - 27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3F3F76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(H)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0294507"/>
                  </a:ext>
                </a:extLst>
              </a:tr>
              <a:tr h="70459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28 - 30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Very High (VH)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433364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FAB090E-E045-443A-86FB-810F8FA0FE1B}"/>
              </a:ext>
            </a:extLst>
          </p:cNvPr>
          <p:cNvSpPr txBox="1"/>
          <p:nvPr/>
        </p:nvSpPr>
        <p:spPr>
          <a:xfrm>
            <a:off x="6976769" y="3571449"/>
            <a:ext cx="27343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RANKING CVI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1C6D81C-1F4A-4742-9D38-AC8BB36CB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480262"/>
              </p:ext>
            </p:extLst>
          </p:nvPr>
        </p:nvGraphicFramePr>
        <p:xfrm>
          <a:off x="5515805" y="1040386"/>
          <a:ext cx="4460538" cy="133261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957252">
                  <a:extLst>
                    <a:ext uri="{9D8B030D-6E8A-4147-A177-3AD203B41FA5}">
                      <a16:colId xmlns:a16="http://schemas.microsoft.com/office/drawing/2014/main" val="1166738160"/>
                    </a:ext>
                  </a:extLst>
                </a:gridCol>
                <a:gridCol w="1503286">
                  <a:extLst>
                    <a:ext uri="{9D8B030D-6E8A-4147-A177-3AD203B41FA5}">
                      <a16:colId xmlns:a16="http://schemas.microsoft.com/office/drawing/2014/main" val="3867584089"/>
                    </a:ext>
                  </a:extLst>
                </a:gridCol>
              </a:tblGrid>
              <a:tr h="60109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GEOMORPHOLOGY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CVI VALUE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566792"/>
                  </a:ext>
                </a:extLst>
              </a:tr>
              <a:tr h="34825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COASTAL PLAIN DEEP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2932337"/>
                  </a:ext>
                </a:extLst>
              </a:tr>
              <a:tr h="34825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BEACH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28D87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0368825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CDF35E6-7E71-4D26-BC39-97B4E63918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735033"/>
              </p:ext>
            </p:extLst>
          </p:nvPr>
        </p:nvGraphicFramePr>
        <p:xfrm>
          <a:off x="1392807" y="407599"/>
          <a:ext cx="3311371" cy="22078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0427">
                  <a:extLst>
                    <a:ext uri="{9D8B030D-6E8A-4147-A177-3AD203B41FA5}">
                      <a16:colId xmlns:a16="http://schemas.microsoft.com/office/drawing/2014/main" val="3371794103"/>
                    </a:ext>
                  </a:extLst>
                </a:gridCol>
                <a:gridCol w="1890944">
                  <a:extLst>
                    <a:ext uri="{9D8B030D-6E8A-4147-A177-3AD203B41FA5}">
                      <a16:colId xmlns:a16="http://schemas.microsoft.com/office/drawing/2014/main" val="1880420234"/>
                    </a:ext>
                  </a:extLst>
                </a:gridCol>
              </a:tblGrid>
              <a:tr h="36797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SLOPE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CVI VALUE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4092372"/>
                  </a:ext>
                </a:extLst>
              </a:tr>
              <a:tr h="36797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272514"/>
                  </a:ext>
                </a:extLst>
              </a:tr>
              <a:tr h="36797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0-1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297285"/>
                  </a:ext>
                </a:extLst>
              </a:tr>
              <a:tr h="36797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1-2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329"/>
                  </a:ext>
                </a:extLst>
              </a:tr>
              <a:tr h="36797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2-2.5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300398"/>
                  </a:ext>
                </a:extLst>
              </a:tr>
              <a:tr h="36797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2.5-3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28304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5941344-E1BA-4423-86ED-8AFDA2C84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112871"/>
              </p:ext>
            </p:extLst>
          </p:nvPr>
        </p:nvGraphicFramePr>
        <p:xfrm>
          <a:off x="5515805" y="85863"/>
          <a:ext cx="4460538" cy="7416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230269">
                  <a:extLst>
                    <a:ext uri="{9D8B030D-6E8A-4147-A177-3AD203B41FA5}">
                      <a16:colId xmlns:a16="http://schemas.microsoft.com/office/drawing/2014/main" val="3772330879"/>
                    </a:ext>
                  </a:extLst>
                </a:gridCol>
                <a:gridCol w="2230269">
                  <a:extLst>
                    <a:ext uri="{9D8B030D-6E8A-4147-A177-3AD203B41FA5}">
                      <a16:colId xmlns:a16="http://schemas.microsoft.com/office/drawing/2014/main" val="13922199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SEA LEVEL RISE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CVI VALUE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539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0.987 Meters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6171454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8A8DD55-ADEC-4C6D-83E3-FBC62E7008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674964"/>
              </p:ext>
            </p:extLst>
          </p:nvPr>
        </p:nvGraphicFramePr>
        <p:xfrm>
          <a:off x="5515805" y="2500002"/>
          <a:ext cx="4460538" cy="7416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822895">
                  <a:extLst>
                    <a:ext uri="{9D8B030D-6E8A-4147-A177-3AD203B41FA5}">
                      <a16:colId xmlns:a16="http://schemas.microsoft.com/office/drawing/2014/main" val="3716066627"/>
                    </a:ext>
                  </a:extLst>
                </a:gridCol>
                <a:gridCol w="1637643">
                  <a:extLst>
                    <a:ext uri="{9D8B030D-6E8A-4147-A177-3AD203B41FA5}">
                      <a16:colId xmlns:a16="http://schemas.microsoft.com/office/drawing/2014/main" val="17259507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TIDAL RANGE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CVI VALUE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782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2.3 Meters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5553683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75B1ABA-AFC8-4457-A050-8A0EA36BC3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961844"/>
              </p:ext>
            </p:extLst>
          </p:nvPr>
        </p:nvGraphicFramePr>
        <p:xfrm>
          <a:off x="1074198" y="3058160"/>
          <a:ext cx="4341181" cy="7416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709875">
                  <a:extLst>
                    <a:ext uri="{9D8B030D-6E8A-4147-A177-3AD203B41FA5}">
                      <a16:colId xmlns:a16="http://schemas.microsoft.com/office/drawing/2014/main" val="387927655"/>
                    </a:ext>
                  </a:extLst>
                </a:gridCol>
                <a:gridCol w="1631306">
                  <a:extLst>
                    <a:ext uri="{9D8B030D-6E8A-4147-A177-3AD203B41FA5}">
                      <a16:colId xmlns:a16="http://schemas.microsoft.com/office/drawing/2014/main" val="299673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WAVE HEIGHT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CVI VALUE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729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3.26 Meters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6474292"/>
                  </a:ext>
                </a:extLst>
              </a:tr>
            </a:tbl>
          </a:graphicData>
        </a:graphic>
      </p:graphicFrame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D5D3379E-079A-4BDB-B8E5-B78E192CD8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733465"/>
              </p:ext>
            </p:extLst>
          </p:nvPr>
        </p:nvGraphicFramePr>
        <p:xfrm>
          <a:off x="1170866" y="4289592"/>
          <a:ext cx="5132280" cy="2225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744186">
                  <a:extLst>
                    <a:ext uri="{9D8B030D-6E8A-4147-A177-3AD203B41FA5}">
                      <a16:colId xmlns:a16="http://schemas.microsoft.com/office/drawing/2014/main" val="3797093846"/>
                    </a:ext>
                  </a:extLst>
                </a:gridCol>
                <a:gridCol w="2388094">
                  <a:extLst>
                    <a:ext uri="{9D8B030D-6E8A-4147-A177-3AD203B41FA5}">
                      <a16:colId xmlns:a16="http://schemas.microsoft.com/office/drawing/2014/main" val="19993810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EROSION/ACCRETION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CVI VALUE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1598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&gt;1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8137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0-(-75)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3378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-75-(-100)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7454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-100-(-160)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6855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&gt;-160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5673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221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1B454F-CC8B-4F88-A8B9-FBA270C697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662" y="0"/>
            <a:ext cx="484968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AB3F40-D953-4C5A-A984-FF8C951FDDE5}"/>
              </a:ext>
            </a:extLst>
          </p:cNvPr>
          <p:cNvSpPr txBox="1"/>
          <p:nvPr/>
        </p:nvSpPr>
        <p:spPr>
          <a:xfrm>
            <a:off x="7022237" y="2796746"/>
            <a:ext cx="245911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CVI MAP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21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D100A03-ED50-4644-B8F9-81D4B56EE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751516"/>
              </p:ext>
            </p:extLst>
          </p:nvPr>
        </p:nvGraphicFramePr>
        <p:xfrm>
          <a:off x="1002127" y="111404"/>
          <a:ext cx="4177993" cy="663519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261280">
                  <a:extLst>
                    <a:ext uri="{9D8B030D-6E8A-4147-A177-3AD203B41FA5}">
                      <a16:colId xmlns:a16="http://schemas.microsoft.com/office/drawing/2014/main" val="209337831"/>
                    </a:ext>
                  </a:extLst>
                </a:gridCol>
                <a:gridCol w="1471495">
                  <a:extLst>
                    <a:ext uri="{9D8B030D-6E8A-4147-A177-3AD203B41FA5}">
                      <a16:colId xmlns:a16="http://schemas.microsoft.com/office/drawing/2014/main" val="548302762"/>
                    </a:ext>
                  </a:extLst>
                </a:gridCol>
                <a:gridCol w="1445218">
                  <a:extLst>
                    <a:ext uri="{9D8B030D-6E8A-4147-A177-3AD203B41FA5}">
                      <a16:colId xmlns:a16="http://schemas.microsoft.com/office/drawing/2014/main" val="888579452"/>
                    </a:ext>
                  </a:extLst>
                </a:gridCol>
              </a:tblGrid>
              <a:tr h="56984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1972-1990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1990-2020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10374395"/>
                  </a:ext>
                </a:extLst>
              </a:tr>
              <a:tr h="28882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-168.71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-14.22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70217301"/>
                  </a:ext>
                </a:extLst>
              </a:tr>
              <a:tr h="28882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-122.82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-78.55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11606507"/>
                  </a:ext>
                </a:extLst>
              </a:tr>
              <a:tr h="28882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-132.94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-91.87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49396616"/>
                  </a:ext>
                </a:extLst>
              </a:tr>
              <a:tr h="28882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-112.98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-193.92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13568751"/>
                  </a:ext>
                </a:extLst>
              </a:tr>
              <a:tr h="28882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-133.97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-199.65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58116770"/>
                  </a:ext>
                </a:extLst>
              </a:tr>
              <a:tr h="28882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-111.12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-397.88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91036908"/>
                  </a:ext>
                </a:extLst>
              </a:tr>
              <a:tr h="28882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-179.03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328.78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366426"/>
                  </a:ext>
                </a:extLst>
              </a:tr>
              <a:tr h="28882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-163.85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252.83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88131597"/>
                  </a:ext>
                </a:extLst>
              </a:tr>
              <a:tr h="28882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-74.32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220.65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96084675"/>
                  </a:ext>
                </a:extLst>
              </a:tr>
              <a:tr h="28882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-91.61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-188.93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64178311"/>
                  </a:ext>
                </a:extLst>
              </a:tr>
              <a:tr h="28882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-141.89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-171.52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00332473"/>
                  </a:ext>
                </a:extLst>
              </a:tr>
              <a:tr h="28882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-135.94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-158.79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54271760"/>
                  </a:ext>
                </a:extLst>
              </a:tr>
              <a:tr h="28882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-120.95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-142.85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75402430"/>
                  </a:ext>
                </a:extLst>
              </a:tr>
              <a:tr h="28882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-103.33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-126.77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02145826"/>
                  </a:ext>
                </a:extLst>
              </a:tr>
              <a:tr h="28882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-137.87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-110.91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69117441"/>
                  </a:ext>
                </a:extLst>
              </a:tr>
              <a:tr h="28882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-160.35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-95.56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19223929"/>
                  </a:ext>
                </a:extLst>
              </a:tr>
              <a:tr h="28882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-121.79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-81.74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05870001"/>
                  </a:ext>
                </a:extLst>
              </a:tr>
              <a:tr h="28882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-114.92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-75.42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82277791"/>
                  </a:ext>
                </a:extLst>
              </a:tr>
              <a:tr h="28882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-90.22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-61.96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96092382"/>
                  </a:ext>
                </a:extLst>
              </a:tr>
              <a:tr h="28882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-91.88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-50.49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87122508"/>
                  </a:ext>
                </a:extLst>
              </a:tr>
              <a:tr h="28882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-118.35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7.8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9524907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7D9DCA5-28F7-4E4A-8964-3C35E2B3A83F}"/>
              </a:ext>
            </a:extLst>
          </p:cNvPr>
          <p:cNvSpPr txBox="1"/>
          <p:nvPr/>
        </p:nvSpPr>
        <p:spPr>
          <a:xfrm>
            <a:off x="6258757" y="1843427"/>
            <a:ext cx="354219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EROSION/ACCRETION VALUES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DCC34A-BC68-4C13-B022-79B4CCAC4C88}"/>
              </a:ext>
            </a:extLst>
          </p:cNvPr>
          <p:cNvSpPr txBox="1"/>
          <p:nvPr/>
        </p:nvSpPr>
        <p:spPr>
          <a:xfrm>
            <a:off x="7066625" y="1043996"/>
            <a:ext cx="183767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: EROSION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: ACCRETION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58B9345-0A6C-4468-810E-DA8E5B8386E0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5539666" y="1505661"/>
            <a:ext cx="719091" cy="52243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EE02653-8DAD-4748-AFB7-3C84BB2FA6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2235275"/>
              </p:ext>
            </p:extLst>
          </p:nvPr>
        </p:nvGraphicFramePr>
        <p:xfrm>
          <a:off x="5373543" y="2799759"/>
          <a:ext cx="4853940" cy="3162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58331080"/>
      </p:ext>
    </p:extLst>
  </p:cSld>
  <p:clrMapOvr>
    <a:masterClrMapping/>
  </p:clrMapOvr>
  <p:transition spd="slow">
    <p:randomBar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B007305-549F-4E7A-A091-8F889EABE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192303"/>
              </p:ext>
            </p:extLst>
          </p:nvPr>
        </p:nvGraphicFramePr>
        <p:xfrm>
          <a:off x="959713" y="475832"/>
          <a:ext cx="3958516" cy="62026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94810">
                  <a:extLst>
                    <a:ext uri="{9D8B030D-6E8A-4147-A177-3AD203B41FA5}">
                      <a16:colId xmlns:a16="http://schemas.microsoft.com/office/drawing/2014/main" val="3374292260"/>
                    </a:ext>
                  </a:extLst>
                </a:gridCol>
                <a:gridCol w="1139887">
                  <a:extLst>
                    <a:ext uri="{9D8B030D-6E8A-4147-A177-3AD203B41FA5}">
                      <a16:colId xmlns:a16="http://schemas.microsoft.com/office/drawing/2014/main" val="1299272254"/>
                    </a:ext>
                  </a:extLst>
                </a:gridCol>
                <a:gridCol w="1823819">
                  <a:extLst>
                    <a:ext uri="{9D8B030D-6E8A-4147-A177-3AD203B41FA5}">
                      <a16:colId xmlns:a16="http://schemas.microsoft.com/office/drawing/2014/main" val="122869572"/>
                    </a:ext>
                  </a:extLst>
                </a:gridCol>
              </a:tblGrid>
              <a:tr h="13050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S.NO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1990-2020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u="none" strike="noStrike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2020 - 2050</a:t>
                      </a:r>
                      <a:endParaRPr lang="en-IN" sz="1800" b="1" i="0" u="none" strike="noStrike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93883413"/>
                  </a:ext>
                </a:extLst>
              </a:tr>
              <a:tr h="13050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-14.22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-3.618</a:t>
                      </a:r>
                      <a:endParaRPr lang="en-IN" sz="1800" b="1" i="0" u="none" strike="noStrike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76960657"/>
                  </a:ext>
                </a:extLst>
              </a:tr>
              <a:tr h="13050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-78.55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-7.464</a:t>
                      </a:r>
                      <a:endParaRPr lang="en-IN" sz="1800" b="1" i="0" u="none" strike="noStrike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66241846"/>
                  </a:ext>
                </a:extLst>
              </a:tr>
              <a:tr h="13050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-91.87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-14.263</a:t>
                      </a:r>
                      <a:endParaRPr lang="en-IN" sz="1800" b="1" i="0" u="none" strike="noStrike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89592113"/>
                  </a:ext>
                </a:extLst>
              </a:tr>
              <a:tr h="13050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-193.92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-274.860</a:t>
                      </a:r>
                      <a:endParaRPr lang="en-IN" sz="1800" b="1" i="0" u="none" strike="noStrike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33320875"/>
                  </a:ext>
                </a:extLst>
              </a:tr>
              <a:tr h="13050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-199.65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-265.330</a:t>
                      </a:r>
                      <a:endParaRPr lang="en-IN" sz="1800" b="1" i="0" u="none" strike="noStrike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26235388"/>
                  </a:ext>
                </a:extLst>
              </a:tr>
              <a:tr h="13050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-397.88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-684.640</a:t>
                      </a:r>
                      <a:endParaRPr lang="en-IN" sz="1800" b="1" i="0" u="none" strike="noStrike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84716516"/>
                  </a:ext>
                </a:extLst>
              </a:tr>
              <a:tr h="13050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rgbClr val="28D8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328.78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rgbClr val="28D8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507.810</a:t>
                      </a:r>
                      <a:endParaRPr lang="en-IN" sz="1800" b="1" i="0" u="none" strike="noStrike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rgbClr val="28D8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902718"/>
                  </a:ext>
                </a:extLst>
              </a:tr>
              <a:tr h="13050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rgbClr val="28D8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252.83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rgbClr val="28D8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416.680</a:t>
                      </a:r>
                      <a:endParaRPr lang="en-IN" sz="1800" b="1" i="0" u="none" strike="noStrike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rgbClr val="28D8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9460692"/>
                  </a:ext>
                </a:extLst>
              </a:tr>
              <a:tr h="13050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rgbClr val="28D8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220.65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rgbClr val="28D8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294.970</a:t>
                      </a:r>
                      <a:endParaRPr lang="en-IN" sz="1800" b="1" i="0" u="none" strike="noStrike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rgbClr val="28D8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241587"/>
                  </a:ext>
                </a:extLst>
              </a:tr>
              <a:tr h="13050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-188.93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-286.250</a:t>
                      </a:r>
                      <a:endParaRPr lang="en-IN" sz="1800" b="1" i="0" u="none" strike="noStrike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08296438"/>
                  </a:ext>
                </a:extLst>
              </a:tr>
              <a:tr h="13050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-171.52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-201.150</a:t>
                      </a:r>
                      <a:endParaRPr lang="en-IN" sz="1800" b="1" i="0" u="none" strike="noStrike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05556259"/>
                  </a:ext>
                </a:extLst>
              </a:tr>
              <a:tr h="13050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-158.79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-181.640</a:t>
                      </a:r>
                      <a:endParaRPr lang="en-IN" sz="1800" b="1" i="0" u="none" strike="noStrike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10394354"/>
                  </a:ext>
                </a:extLst>
              </a:tr>
              <a:tr h="13050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-142.85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-164.750</a:t>
                      </a:r>
                      <a:endParaRPr lang="en-IN" sz="1800" b="1" i="0" u="none" strike="noStrike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78046064"/>
                  </a:ext>
                </a:extLst>
              </a:tr>
              <a:tr h="13050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-126.77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-150.210</a:t>
                      </a:r>
                      <a:endParaRPr lang="en-IN" sz="1800" b="1" i="0" u="none" strike="noStrike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97782163"/>
                  </a:ext>
                </a:extLst>
              </a:tr>
              <a:tr h="13050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-110.91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-83.950</a:t>
                      </a:r>
                      <a:endParaRPr lang="en-IN" sz="1800" b="1" i="0" u="none" strike="noStrike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64015492"/>
                  </a:ext>
                </a:extLst>
              </a:tr>
              <a:tr h="13050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-95.56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-30.770</a:t>
                      </a:r>
                      <a:endParaRPr lang="en-IN" sz="1800" b="1" i="0" u="none" strike="noStrike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55084111"/>
                  </a:ext>
                </a:extLst>
              </a:tr>
              <a:tr h="13050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-81.74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-41.690</a:t>
                      </a:r>
                      <a:endParaRPr lang="en-IN" sz="1800" b="1" i="0" u="none" strike="noStrike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71292131"/>
                  </a:ext>
                </a:extLst>
              </a:tr>
              <a:tr h="13050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-75.42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-35.920</a:t>
                      </a:r>
                      <a:endParaRPr lang="en-IN" sz="1800" b="1" i="0" u="none" strike="noStrike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60352383"/>
                  </a:ext>
                </a:extLst>
              </a:tr>
              <a:tr h="13050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-61.96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-33.700</a:t>
                      </a:r>
                      <a:endParaRPr lang="en-IN" sz="1800" b="1" i="0" u="none" strike="noStrike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34562466"/>
                  </a:ext>
                </a:extLst>
              </a:tr>
              <a:tr h="13050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-50.49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-41.390</a:t>
                      </a:r>
                      <a:endParaRPr lang="en-IN" sz="1800" b="1" i="0" u="none" strike="noStrike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83387048"/>
                  </a:ext>
                </a:extLst>
              </a:tr>
              <a:tr h="13050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rgbClr val="28D8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7.8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rgbClr val="28D8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9.959</a:t>
                      </a:r>
                      <a:endParaRPr lang="en-IN" sz="1800" b="1" i="0" u="none" strike="noStrike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rgbClr val="28D8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290970"/>
                  </a:ext>
                </a:extLst>
              </a:tr>
            </a:tbl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19E62AA-17E8-417C-A719-322A71BD12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0154761"/>
              </p:ext>
            </p:extLst>
          </p:nvPr>
        </p:nvGraphicFramePr>
        <p:xfrm>
          <a:off x="5051394" y="1722268"/>
          <a:ext cx="5166804" cy="32612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4655776"/>
      </p:ext>
    </p:extLst>
  </p:cSld>
  <p:clrMapOvr>
    <a:masterClrMapping/>
  </p:clrMapOvr>
  <p:transition spd="slow"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CA78E-4C60-4D96-B140-0E2F07F3A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222888"/>
            <a:ext cx="9067800" cy="62197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cs typeface="Times New Roman" panose="02020603050405020304" pitchFamily="18" charset="0"/>
              </a:rPr>
              <a:t>RESULTS AND CONCLUSION</a:t>
            </a:r>
            <a:endParaRPr lang="en-IN" sz="4000" b="1" dirty="0"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3AA1F-5C5B-4F19-B695-65B1E8F09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145664"/>
            <a:ext cx="9067800" cy="535279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the prediction done for the Puducherry Coast, it is evident that there will be more Erosion than Accretion along the coast.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Engineering structures like Groynes, Jetties, Breakwaters, Revetments can prevent the erosion along the coast.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0" name="Picture 2" descr="Artificial reef helps restore lost Pondy beach">
            <a:extLst>
              <a:ext uri="{FF2B5EF4-FFF2-40B4-BE49-F238E27FC236}">
                <a16:creationId xmlns:a16="http://schemas.microsoft.com/office/drawing/2014/main" id="{6D3DF71A-5D8B-415E-9632-AB18D0709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759" y="3537402"/>
            <a:ext cx="3661280" cy="267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Why We Need Sea Walls">
            <a:extLst>
              <a:ext uri="{FF2B5EF4-FFF2-40B4-BE49-F238E27FC236}">
                <a16:creationId xmlns:a16="http://schemas.microsoft.com/office/drawing/2014/main" id="{325AEAD4-B4E4-4D60-8B30-C27C2F050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755" y="3537402"/>
            <a:ext cx="3567229" cy="267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7152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FFB17-2060-4CD9-AAD1-A75C61B71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300" y="338727"/>
            <a:ext cx="9067800" cy="63084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INTRODUCTION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E888-88DC-4EEF-A307-A59E7106D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2100" y="1234440"/>
            <a:ext cx="9067800" cy="562356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shoreline is a quite narrow, linear in extent and always in contact with the estuarine waterbody or Sea.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 the changes will help us to identify the root cause, human impacts and to generate measures that has to be taken to prevent further impacts. 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sensing data could be used to monitor the shoreline changes along the coastal zone.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Rock Beach (Pondicherry) - 2020 All You Need to Know BEFORE You Go (with  Photos) - Tripadvisor">
            <a:extLst>
              <a:ext uri="{FF2B5EF4-FFF2-40B4-BE49-F238E27FC236}">
                <a16:creationId xmlns:a16="http://schemas.microsoft.com/office/drawing/2014/main" id="{7C4DFEDB-B854-4E69-BD81-F88BE757A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453" y="4516731"/>
            <a:ext cx="3508714" cy="234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54 HD beautiful wallpapers of water for your Android devices">
            <a:extLst>
              <a:ext uri="{FF2B5EF4-FFF2-40B4-BE49-F238E27FC236}">
                <a16:creationId xmlns:a16="http://schemas.microsoft.com/office/drawing/2014/main" id="{F0C54265-E31C-4125-8160-1C6F8A08E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200" y="4516731"/>
            <a:ext cx="4162256" cy="2341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534244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142B-1D53-45AA-B3C5-5173E4BEA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533400"/>
            <a:ext cx="9067800" cy="639725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FAFE4-5FF1-4F1E-97DF-3A703AF20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434" y="1305164"/>
            <a:ext cx="9223266" cy="5430599"/>
          </a:xfrm>
        </p:spPr>
        <p:txBody>
          <a:bodyPr>
            <a:normAutofit/>
          </a:bodyPr>
          <a:lstStyle/>
          <a:p>
            <a:pPr lvl="1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aim of the study is to predict the shoreline and assess the Vulnerability for the area. </a:t>
            </a:r>
          </a:p>
          <a:p>
            <a:pPr lvl="1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Also, Coastal zones are extremely dynamic in nature, so understanding the cause would be a great opportunity to take measures and prevent future Disasters.</a:t>
            </a:r>
          </a:p>
          <a:p>
            <a:pPr lvl="1"/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Coastal Vulnerability Initiative • CSDMS: Community Surface Dynamics  Modeling System. Explore Earth's surface with community software">
            <a:extLst>
              <a:ext uri="{FF2B5EF4-FFF2-40B4-BE49-F238E27FC236}">
                <a16:creationId xmlns:a16="http://schemas.microsoft.com/office/drawing/2014/main" id="{4B0E8EBE-DD01-4B5A-9DA1-0C77AC02B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24" y="3637788"/>
            <a:ext cx="6199277" cy="309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oastal Vulnerability - University of Southampton Blogs">
            <a:extLst>
              <a:ext uri="{FF2B5EF4-FFF2-40B4-BE49-F238E27FC236}">
                <a16:creationId xmlns:a16="http://schemas.microsoft.com/office/drawing/2014/main" id="{AF8AC1A0-6D0A-4546-8AF4-7E40902D1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601" y="3636124"/>
            <a:ext cx="3105108" cy="309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11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5D5C8-90BD-4FA3-89CC-1B90F56E4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533400"/>
            <a:ext cx="9067800" cy="72850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AREA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Political Map of India, Political Map India, India Political Map HD">
            <a:extLst>
              <a:ext uri="{FF2B5EF4-FFF2-40B4-BE49-F238E27FC236}">
                <a16:creationId xmlns:a16="http://schemas.microsoft.com/office/drawing/2014/main" id="{8836A1A2-6BEE-4FFB-9BB8-AE7BB7D66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10" y="1455938"/>
            <a:ext cx="3599558" cy="429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7C7321-D631-4B99-AF29-1FC797A6C7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131" y="1137085"/>
            <a:ext cx="4864636" cy="48734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E299EC0-B193-4F3F-A6DA-1D0189E777F4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2352583" y="3573817"/>
            <a:ext cx="2814548" cy="12822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06939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F2193-D1BC-448F-8B2F-54570DDB6AE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58788" y="89516"/>
            <a:ext cx="9067800" cy="674688"/>
          </a:xfrm>
        </p:spPr>
        <p:txBody>
          <a:bodyPr>
            <a:normAutofit fontScale="90000"/>
          </a:bodyPr>
          <a:lstStyle/>
          <a:p>
            <a:r>
              <a:rPr lang="en-US" dirty="0"/>
              <a:t>METHODOLOGY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F8DDC6-64F3-4D66-9C6A-B2DD3700CC39}"/>
              </a:ext>
            </a:extLst>
          </p:cNvPr>
          <p:cNvSpPr txBox="1"/>
          <p:nvPr/>
        </p:nvSpPr>
        <p:spPr>
          <a:xfrm>
            <a:off x="1438185" y="1391120"/>
            <a:ext cx="26189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dirty="0"/>
              <a:t>SOI TOPOSHEET (1972)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75D93E-4790-4DEC-A1D2-EAB7D8A4343C}"/>
              </a:ext>
            </a:extLst>
          </p:cNvPr>
          <p:cNvSpPr txBox="1"/>
          <p:nvPr/>
        </p:nvSpPr>
        <p:spPr>
          <a:xfrm>
            <a:off x="4625266" y="1252621"/>
            <a:ext cx="240584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dirty="0"/>
              <a:t>LANDSAT-5 TM DATA (1990)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19CA6D-EFDE-452F-B5CC-90E14FD8880F}"/>
              </a:ext>
            </a:extLst>
          </p:cNvPr>
          <p:cNvSpPr txBox="1"/>
          <p:nvPr/>
        </p:nvSpPr>
        <p:spPr>
          <a:xfrm>
            <a:off x="7705817" y="1252621"/>
            <a:ext cx="240584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dirty="0"/>
              <a:t>LANDSAT -8 OLI DATA (2020)</a:t>
            </a:r>
            <a:endParaRPr lang="en-IN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54B903-ACD7-4B87-823E-27AE93A58D10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747641" y="1760452"/>
            <a:ext cx="4439" cy="7075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AFC085-C901-470A-A290-43D9673A67A6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828191" y="1898952"/>
            <a:ext cx="0" cy="5690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AF92DF-F09F-4ACD-8E04-257F94DE487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908742" y="1898952"/>
            <a:ext cx="4439" cy="5690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5CE84F8-945F-41B9-A374-923DFB0536D4}"/>
              </a:ext>
            </a:extLst>
          </p:cNvPr>
          <p:cNvCxnSpPr>
            <a:cxnSpLocks/>
          </p:cNvCxnSpPr>
          <p:nvPr/>
        </p:nvCxnSpPr>
        <p:spPr>
          <a:xfrm>
            <a:off x="2721006" y="2467992"/>
            <a:ext cx="6209932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6003810-CF53-48F6-B38A-686B83191D91}"/>
              </a:ext>
            </a:extLst>
          </p:cNvPr>
          <p:cNvSpPr txBox="1"/>
          <p:nvPr/>
        </p:nvSpPr>
        <p:spPr>
          <a:xfrm>
            <a:off x="4221333" y="2558561"/>
            <a:ext cx="321371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SHORELINE DIGITIZATION</a:t>
            </a:r>
            <a:endParaRPr lang="en-IN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43982AC-5A9F-4992-95FE-1B3CDC4C807A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>
          <a:xfrm flipH="1">
            <a:off x="5825972" y="2927893"/>
            <a:ext cx="2219" cy="3055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E232162-6B16-4326-9343-FA227CB290C6}"/>
              </a:ext>
            </a:extLst>
          </p:cNvPr>
          <p:cNvSpPr txBox="1"/>
          <p:nvPr/>
        </p:nvSpPr>
        <p:spPr>
          <a:xfrm>
            <a:off x="4698877" y="3233408"/>
            <a:ext cx="225419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TRANSECTS FOR 1 KM</a:t>
            </a:r>
            <a:endParaRPr lang="en-IN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E7A4405-D9B6-48BD-993C-DFFBBBA14967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5825972" y="3602740"/>
            <a:ext cx="0" cy="250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80C9508-B657-4153-8B75-BA736DFB56E2}"/>
              </a:ext>
            </a:extLst>
          </p:cNvPr>
          <p:cNvSpPr txBox="1"/>
          <p:nvPr/>
        </p:nvSpPr>
        <p:spPr>
          <a:xfrm>
            <a:off x="1376039" y="4177156"/>
            <a:ext cx="444993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DETERMINING COASTAL VULNERBILITY PARAMETERS USING SRTM DATA AND COLLATERAL SOURCES, COMPUTATION OF CVI</a:t>
            </a:r>
            <a:endParaRPr lang="en-IN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2D2C7E-580A-4819-8F5F-BE85D14D071D}"/>
              </a:ext>
            </a:extLst>
          </p:cNvPr>
          <p:cNvSpPr txBox="1"/>
          <p:nvPr/>
        </p:nvSpPr>
        <p:spPr>
          <a:xfrm>
            <a:off x="5903649" y="4171780"/>
            <a:ext cx="321371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CALCULATING EROSION/ACCRETION VALUES</a:t>
            </a:r>
            <a:endParaRPr lang="en-IN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4D934A2-3D6F-45F9-8D9B-94909ECE826E}"/>
              </a:ext>
            </a:extLst>
          </p:cNvPr>
          <p:cNvCxnSpPr>
            <a:cxnSpLocks/>
          </p:cNvCxnSpPr>
          <p:nvPr/>
        </p:nvCxnSpPr>
        <p:spPr>
          <a:xfrm>
            <a:off x="3601004" y="3852909"/>
            <a:ext cx="390950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E817DFD-2BB7-46B0-9FB0-9B5D4C22848C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3601004" y="3852909"/>
            <a:ext cx="1" cy="3242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E8B9E8C-B5FC-45C2-A0EC-E930EAF164B8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7510507" y="3852909"/>
            <a:ext cx="0" cy="318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BA43B48-F3E4-41F8-9119-54C6DC26E2B9}"/>
              </a:ext>
            </a:extLst>
          </p:cNvPr>
          <p:cNvCxnSpPr>
            <a:cxnSpLocks/>
            <a:stCxn id="31" idx="2"/>
            <a:endCxn id="45" idx="0"/>
          </p:cNvCxnSpPr>
          <p:nvPr/>
        </p:nvCxnSpPr>
        <p:spPr>
          <a:xfrm>
            <a:off x="3601005" y="5100486"/>
            <a:ext cx="559" cy="40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887B05E-997F-4BAC-A627-221D2988F486}"/>
              </a:ext>
            </a:extLst>
          </p:cNvPr>
          <p:cNvSpPr txBox="1"/>
          <p:nvPr/>
        </p:nvSpPr>
        <p:spPr>
          <a:xfrm>
            <a:off x="2869162" y="5503104"/>
            <a:ext cx="14648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RANKING CVI</a:t>
            </a:r>
            <a:endParaRPr lang="en-IN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35528CA-7982-463F-A23B-E678D83340B6}"/>
              </a:ext>
            </a:extLst>
          </p:cNvPr>
          <p:cNvCxnSpPr>
            <a:cxnSpLocks/>
            <a:stCxn id="45" idx="2"/>
            <a:endCxn id="49" idx="0"/>
          </p:cNvCxnSpPr>
          <p:nvPr/>
        </p:nvCxnSpPr>
        <p:spPr>
          <a:xfrm flipH="1">
            <a:off x="3601004" y="5872436"/>
            <a:ext cx="560" cy="2837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28A5323-C34B-4E52-B17F-838648AFC3B1}"/>
              </a:ext>
            </a:extLst>
          </p:cNvPr>
          <p:cNvSpPr txBox="1"/>
          <p:nvPr/>
        </p:nvSpPr>
        <p:spPr>
          <a:xfrm>
            <a:off x="2974575" y="6156179"/>
            <a:ext cx="12528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CVI MAP</a:t>
            </a:r>
            <a:endParaRPr lang="en-IN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B706078-A069-4477-B0AA-8F266CDE0F2D}"/>
              </a:ext>
            </a:extLst>
          </p:cNvPr>
          <p:cNvCxnSpPr>
            <a:cxnSpLocks/>
            <a:stCxn id="32" idx="2"/>
            <a:endCxn id="56" idx="0"/>
          </p:cNvCxnSpPr>
          <p:nvPr/>
        </p:nvCxnSpPr>
        <p:spPr>
          <a:xfrm>
            <a:off x="7510507" y="4818111"/>
            <a:ext cx="0" cy="6849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005EE53-DCB5-4814-B9FF-4CCE4046377C}"/>
              </a:ext>
            </a:extLst>
          </p:cNvPr>
          <p:cNvSpPr txBox="1"/>
          <p:nvPr/>
        </p:nvSpPr>
        <p:spPr>
          <a:xfrm>
            <a:off x="6699218" y="5503104"/>
            <a:ext cx="162257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OPEN SHEETS</a:t>
            </a:r>
            <a:endParaRPr lang="en-IN" dirty="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C6C345A-E099-4A65-A153-BE3363737060}"/>
              </a:ext>
            </a:extLst>
          </p:cNvPr>
          <p:cNvCxnSpPr>
            <a:cxnSpLocks/>
            <a:stCxn id="56" idx="2"/>
            <a:endCxn id="61" idx="0"/>
          </p:cNvCxnSpPr>
          <p:nvPr/>
        </p:nvCxnSpPr>
        <p:spPr>
          <a:xfrm>
            <a:off x="7510507" y="5872436"/>
            <a:ext cx="0" cy="2987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0733442-3800-495D-AB03-AF533048CE9D}"/>
              </a:ext>
            </a:extLst>
          </p:cNvPr>
          <p:cNvSpPr txBox="1"/>
          <p:nvPr/>
        </p:nvSpPr>
        <p:spPr>
          <a:xfrm>
            <a:off x="6787902" y="6171144"/>
            <a:ext cx="14452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/>
              <a:t>PREDICTION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2373075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DF6D88-14A5-4E01-B80A-E8C78B5870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2" t="15907" r="44444" b="7528"/>
          <a:stretch/>
        </p:blipFill>
        <p:spPr>
          <a:xfrm>
            <a:off x="7254830" y="1660120"/>
            <a:ext cx="3003818" cy="43855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7B92C1-79DB-4785-891B-92DBB7970FFC}"/>
              </a:ext>
            </a:extLst>
          </p:cNvPr>
          <p:cNvSpPr txBox="1"/>
          <p:nvPr/>
        </p:nvSpPr>
        <p:spPr>
          <a:xfrm>
            <a:off x="3320249" y="637389"/>
            <a:ext cx="424352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DIGITIZED SHORELINE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CDC5E5-EB30-4FED-8520-4CFB0806EF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4" t="15456" r="48639" b="7821"/>
          <a:stretch/>
        </p:blipFill>
        <p:spPr>
          <a:xfrm>
            <a:off x="3983079" y="1660121"/>
            <a:ext cx="3154007" cy="43855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4E48F6-B4C8-4F1D-9B29-B6EAFD64E5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5" t="16026" r="45461" b="7832"/>
          <a:stretch/>
        </p:blipFill>
        <p:spPr>
          <a:xfrm>
            <a:off x="942616" y="1660122"/>
            <a:ext cx="2922719" cy="43855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58287F-0B5D-4B3A-BDAF-601D086327C9}"/>
              </a:ext>
            </a:extLst>
          </p:cNvPr>
          <p:cNvSpPr txBox="1"/>
          <p:nvPr/>
        </p:nvSpPr>
        <p:spPr>
          <a:xfrm>
            <a:off x="1573913" y="6220611"/>
            <a:ext cx="1660124" cy="4001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1972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3E5400-FF0C-4370-B653-99E3DFD4AF23}"/>
              </a:ext>
            </a:extLst>
          </p:cNvPr>
          <p:cNvSpPr txBox="1"/>
          <p:nvPr/>
        </p:nvSpPr>
        <p:spPr>
          <a:xfrm>
            <a:off x="4700725" y="6220611"/>
            <a:ext cx="1731147" cy="4001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1990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EED648-9581-41D5-9B0E-2AFFBA7E8BCD}"/>
              </a:ext>
            </a:extLst>
          </p:cNvPr>
          <p:cNvSpPr txBox="1"/>
          <p:nvPr/>
        </p:nvSpPr>
        <p:spPr>
          <a:xfrm>
            <a:off x="7927758" y="6220611"/>
            <a:ext cx="1731147" cy="4001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156952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112E4E-EE1C-4531-A743-C749C75CF6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6" t="16272" r="44873" b="7627"/>
          <a:stretch/>
        </p:blipFill>
        <p:spPr>
          <a:xfrm>
            <a:off x="7056883" y="1616674"/>
            <a:ext cx="3126970" cy="43402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D10E69-FA4F-4CBA-B58D-65A17C94DB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8" t="15527" r="47665" b="7948"/>
          <a:stretch/>
        </p:blipFill>
        <p:spPr>
          <a:xfrm>
            <a:off x="3730046" y="1617873"/>
            <a:ext cx="3258711" cy="43390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A603BD-46C0-4792-83D7-92A340AD3C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9" t="16842" r="47500" b="4116"/>
          <a:stretch/>
        </p:blipFill>
        <p:spPr>
          <a:xfrm>
            <a:off x="1007497" y="1616675"/>
            <a:ext cx="2654423" cy="43402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E5EB26-31A0-4F5B-8438-119568838FB2}"/>
              </a:ext>
            </a:extLst>
          </p:cNvPr>
          <p:cNvSpPr txBox="1"/>
          <p:nvPr/>
        </p:nvSpPr>
        <p:spPr>
          <a:xfrm>
            <a:off x="3320249" y="637389"/>
            <a:ext cx="424352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TRANSECTS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44FA3A-18F4-48E7-87EF-454C1817925C}"/>
              </a:ext>
            </a:extLst>
          </p:cNvPr>
          <p:cNvSpPr txBox="1"/>
          <p:nvPr/>
        </p:nvSpPr>
        <p:spPr>
          <a:xfrm>
            <a:off x="1504646" y="6194625"/>
            <a:ext cx="1660124" cy="40011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1972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3BF001-2FBF-4CA0-8D88-27A8AE1F724C}"/>
              </a:ext>
            </a:extLst>
          </p:cNvPr>
          <p:cNvSpPr txBox="1"/>
          <p:nvPr/>
        </p:nvSpPr>
        <p:spPr>
          <a:xfrm>
            <a:off x="4529339" y="6172956"/>
            <a:ext cx="1660124" cy="40011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1990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53E985-A318-449D-99F2-FFFDF4E238AD}"/>
              </a:ext>
            </a:extLst>
          </p:cNvPr>
          <p:cNvSpPr txBox="1"/>
          <p:nvPr/>
        </p:nvSpPr>
        <p:spPr>
          <a:xfrm>
            <a:off x="7790306" y="6172956"/>
            <a:ext cx="1660124" cy="40011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767613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162E943-BBD5-4AD9-8E82-DA27AA53D003}"/>
              </a:ext>
            </a:extLst>
          </p:cNvPr>
          <p:cNvSpPr txBox="1"/>
          <p:nvPr/>
        </p:nvSpPr>
        <p:spPr>
          <a:xfrm>
            <a:off x="2018317" y="4382895"/>
            <a:ext cx="229043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 (SRTM DATA)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AF2F51-4ADE-4C5F-B999-08F0D8145B10}"/>
              </a:ext>
            </a:extLst>
          </p:cNvPr>
          <p:cNvSpPr txBox="1"/>
          <p:nvPr/>
        </p:nvSpPr>
        <p:spPr>
          <a:xfrm>
            <a:off x="7711250" y="2094613"/>
            <a:ext cx="135828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SLOPE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FF18A4-A7B2-4562-8651-03BAB416F3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8" t="16440" r="40874" b="8350"/>
          <a:stretch/>
        </p:blipFill>
        <p:spPr>
          <a:xfrm>
            <a:off x="958226" y="0"/>
            <a:ext cx="4279852" cy="4206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C40C1F-AB6D-4D3E-A61B-97324DA696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9" t="16182" r="33883" b="8090"/>
          <a:stretch/>
        </p:blipFill>
        <p:spPr>
          <a:xfrm>
            <a:off x="5321367" y="2638436"/>
            <a:ext cx="4962496" cy="4219564"/>
          </a:xfrm>
          <a:prstGeom prst="rect">
            <a:avLst/>
          </a:prstGeom>
        </p:spPr>
      </p:pic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10B2D3FC-377D-418B-87E3-94018EBA14D9}"/>
              </a:ext>
            </a:extLst>
          </p:cNvPr>
          <p:cNvCxnSpPr>
            <a:cxnSpLocks/>
            <a:stCxn id="4" idx="3"/>
            <a:endCxn id="12" idx="0"/>
          </p:cNvCxnSpPr>
          <p:nvPr/>
        </p:nvCxnSpPr>
        <p:spPr>
          <a:xfrm>
            <a:off x="5238078" y="2103492"/>
            <a:ext cx="2564537" cy="53494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427079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522303-610D-4C27-9B04-022180D8F6A2}"/>
              </a:ext>
            </a:extLst>
          </p:cNvPr>
          <p:cNvSpPr txBox="1"/>
          <p:nvPr/>
        </p:nvSpPr>
        <p:spPr>
          <a:xfrm>
            <a:off x="6219052" y="2646965"/>
            <a:ext cx="3990268" cy="1077218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BUFFERED FOR 900 Meters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F7478F-32C7-4AEF-BE80-BA52B90731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266" y="0"/>
            <a:ext cx="48496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039540"/>
      </p:ext>
    </p:extLst>
  </p:cSld>
  <p:clrMapOvr>
    <a:masterClrMapping/>
  </p:clrMapOvr>
  <p:transition spd="slow">
    <p:wip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errylishious design templat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tx2">
              <a:lumMod val="20000"/>
              <a:lumOff val="80000"/>
            </a:schemeClr>
          </a:solidFill>
        </a:ln>
      </a:spPr>
      <a:bodyPr wrap="square" rtlCol="0" anchor="ctr" anchorCtr="1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Berrylishious design slides.potx" id="{0E18C7A8-D4E8-4416-AB11-BB65E6CF705D}" vid="{B5C54EE5-67AB-483E-8F1E-404BA024656D}"/>
    </a:ext>
  </a:extLst>
</a:theme>
</file>

<file path=ppt/theme/theme2.xml><?xml version="1.0" encoding="utf-8"?>
<a:theme xmlns:a="http://schemas.openxmlformats.org/drawingml/2006/main" name="Office Them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Berrylishious design slides</Template>
  <TotalTime>3522</TotalTime>
  <Words>617</Words>
  <Application>Microsoft Office PowerPoint</Application>
  <PresentationFormat>Widescreen</PresentationFormat>
  <Paragraphs>240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Times New Roman</vt:lpstr>
      <vt:lpstr>Wingdings 2</vt:lpstr>
      <vt:lpstr>Berrylishious design template</vt:lpstr>
      <vt:lpstr>SPATIO-TEMPORAL SHORELINE PREDICITION AND VULNERABILITY ASSESSMENT ALONG THE PARTS OF COROMONDAL COAST, INDIA </vt:lpstr>
      <vt:lpstr>INTRODUCTION</vt:lpstr>
      <vt:lpstr>PURPOSE</vt:lpstr>
      <vt:lpstr>STUDY AREA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AND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SPATIO-TEMPORAL SHORELINE PREDICITION AND VULNERABILITY ASSESSMENT ALONG THE PARTS OF COROMONDAL COAST, INDIA  </dc:title>
  <dc:creator>Mira Shivani S</dc:creator>
  <cp:lastModifiedBy>Mira Shivani S</cp:lastModifiedBy>
  <cp:revision>59</cp:revision>
  <dcterms:created xsi:type="dcterms:W3CDTF">2020-10-23T06:59:34Z</dcterms:created>
  <dcterms:modified xsi:type="dcterms:W3CDTF">2020-11-12T09:07:07Z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